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8" r:id="rId2"/>
    <p:sldId id="264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67" r:id="rId15"/>
  </p:sldIdLst>
  <p:sldSz cx="9144000" cy="6858000" type="screen4x3"/>
  <p:notesSz cx="6858000" cy="9144000"/>
  <p:embeddedFontLst>
    <p:embeddedFont>
      <p:font typeface="Twinkl" pitchFamily="2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A24"/>
    <a:srgbClr val="EB8634"/>
    <a:srgbClr val="F9B000"/>
    <a:srgbClr val="E5C800"/>
    <a:srgbClr val="18A0DB"/>
    <a:srgbClr val="DE1E5A"/>
    <a:srgbClr val="BC0105"/>
    <a:srgbClr val="4DB1E3"/>
    <a:srgbClr val="80C1EB"/>
    <a:srgbClr val="ACD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2" name="Rectangle 1">
            <a:hlinkClick r:id="rId4"/>
          </p:cNvPr>
          <p:cNvSpPr/>
          <p:nvPr userDrawn="1"/>
        </p:nvSpPr>
        <p:spPr>
          <a:xfrm>
            <a:off x="4137660" y="5561814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4" name="Rectangle 3">
            <a:hlinkClick r:id="rId4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inkl.co.uk/resources/keystage2-ks2/ks2-maths/ks2-numbers-and-the-number-syste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/>
          </p:cNvPr>
          <p:cNvSpPr/>
          <p:nvPr/>
        </p:nvSpPr>
        <p:spPr>
          <a:xfrm>
            <a:off x="4009938" y="5478011"/>
            <a:ext cx="1124124" cy="713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88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5000" dirty="0">
                <a:solidFill>
                  <a:schemeClr val="bg1"/>
                </a:solidFill>
                <a:latin typeface="+mn-lt"/>
              </a:rPr>
              <a:t>What is the number?</a:t>
            </a:r>
          </a:p>
        </p:txBody>
      </p:sp>
      <p:sp>
        <p:nvSpPr>
          <p:cNvPr id="2" name="Answer"/>
          <p:cNvSpPr/>
          <p:nvPr/>
        </p:nvSpPr>
        <p:spPr>
          <a:xfrm>
            <a:off x="2589291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</a:t>
            </a:r>
          </a:p>
        </p:txBody>
      </p:sp>
      <p:sp>
        <p:nvSpPr>
          <p:cNvPr id="9" name="Words"/>
          <p:cNvSpPr/>
          <p:nvPr/>
        </p:nvSpPr>
        <p:spPr>
          <a:xfrm>
            <a:off x="4742507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Words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1026"/>
              </p:ext>
            </p:extLst>
          </p:nvPr>
        </p:nvGraphicFramePr>
        <p:xfrm>
          <a:off x="755650" y="1942629"/>
          <a:ext cx="7632702" cy="2468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386">
                  <a:extLst>
                    <a:ext uri="{9D8B030D-6E8A-4147-A177-3AD203B41FA5}">
                      <a16:colId xmlns:a16="http://schemas.microsoft.com/office/drawing/2014/main" val="363750240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00620706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978716500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75174583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75352251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2491222811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113473179"/>
                    </a:ext>
                  </a:extLst>
                </a:gridCol>
              </a:tblGrid>
              <a:tr h="55904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HTh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83173"/>
                  </a:ext>
                </a:extLst>
              </a:tr>
              <a:tr h="190978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2303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755652" y="5225180"/>
            <a:ext cx="763270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700" dirty="0"/>
              <a:t>one million, five hundred and seventy-seven thousand and twenty-one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56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464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188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372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280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96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300452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1</a:t>
            </a:r>
          </a:p>
        </p:txBody>
      </p:sp>
      <p:sp>
        <p:nvSpPr>
          <p:cNvPr id="51" name="Oval 50"/>
          <p:cNvSpPr/>
          <p:nvPr/>
        </p:nvSpPr>
        <p:spPr>
          <a:xfrm>
            <a:off x="1153594" y="2593657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7" name="Group 76"/>
          <p:cNvGrpSpPr/>
          <p:nvPr/>
        </p:nvGrpSpPr>
        <p:grpSpPr>
          <a:xfrm>
            <a:off x="2237989" y="2574653"/>
            <a:ext cx="278640" cy="1742536"/>
            <a:chOff x="3134978" y="2549015"/>
            <a:chExt cx="278640" cy="1742536"/>
          </a:xfrm>
        </p:grpSpPr>
        <p:sp>
          <p:nvSpPr>
            <p:cNvPr id="78" name="Oval 77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633366" y="2574653"/>
            <a:ext cx="277970" cy="629165"/>
            <a:chOff x="3541406" y="2549015"/>
            <a:chExt cx="277970" cy="629165"/>
          </a:xfrm>
        </p:grpSpPr>
        <p:sp>
          <p:nvSpPr>
            <p:cNvPr id="86" name="Oval 85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226938" y="2574653"/>
            <a:ext cx="278640" cy="1742536"/>
            <a:chOff x="3134978" y="2549015"/>
            <a:chExt cx="278640" cy="1742536"/>
          </a:xfrm>
        </p:grpSpPr>
        <p:sp>
          <p:nvSpPr>
            <p:cNvPr id="95" name="Oval 94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543966" y="2574653"/>
            <a:ext cx="277970" cy="629165"/>
            <a:chOff x="3541406" y="2549015"/>
            <a:chExt cx="277970" cy="629165"/>
          </a:xfrm>
        </p:grpSpPr>
        <p:sp>
          <p:nvSpPr>
            <p:cNvPr id="121" name="Oval 120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137538" y="2574653"/>
            <a:ext cx="278640" cy="1742536"/>
            <a:chOff x="3134978" y="2549015"/>
            <a:chExt cx="278640" cy="1742536"/>
          </a:xfrm>
        </p:grpSpPr>
        <p:sp>
          <p:nvSpPr>
            <p:cNvPr id="124" name="Oval 123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9" name="Oval 128"/>
          <p:cNvSpPr/>
          <p:nvPr/>
        </p:nvSpPr>
        <p:spPr>
          <a:xfrm>
            <a:off x="7705416" y="2574653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0" name="Group 129"/>
          <p:cNvGrpSpPr/>
          <p:nvPr/>
        </p:nvGrpSpPr>
        <p:grpSpPr>
          <a:xfrm>
            <a:off x="6614615" y="2574653"/>
            <a:ext cx="277970" cy="629165"/>
            <a:chOff x="3541406" y="2549015"/>
            <a:chExt cx="277970" cy="629165"/>
          </a:xfrm>
        </p:grpSpPr>
        <p:sp>
          <p:nvSpPr>
            <p:cNvPr id="131" name="Oval 130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677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5000" dirty="0">
                <a:solidFill>
                  <a:schemeClr val="bg1"/>
                </a:solidFill>
                <a:latin typeface="+mn-lt"/>
              </a:rPr>
              <a:t>What is the number?</a:t>
            </a:r>
          </a:p>
        </p:txBody>
      </p:sp>
      <p:sp>
        <p:nvSpPr>
          <p:cNvPr id="2" name="Answer"/>
          <p:cNvSpPr/>
          <p:nvPr/>
        </p:nvSpPr>
        <p:spPr>
          <a:xfrm>
            <a:off x="2589291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</a:t>
            </a:r>
          </a:p>
        </p:txBody>
      </p:sp>
      <p:sp>
        <p:nvSpPr>
          <p:cNvPr id="9" name="Words"/>
          <p:cNvSpPr/>
          <p:nvPr/>
        </p:nvSpPr>
        <p:spPr>
          <a:xfrm>
            <a:off x="4742507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Words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5650" y="1942629"/>
          <a:ext cx="7632702" cy="2468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386">
                  <a:extLst>
                    <a:ext uri="{9D8B030D-6E8A-4147-A177-3AD203B41FA5}">
                      <a16:colId xmlns:a16="http://schemas.microsoft.com/office/drawing/2014/main" val="363750240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00620706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978716500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75174583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75352251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2491222811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113473179"/>
                    </a:ext>
                  </a:extLst>
                </a:gridCol>
              </a:tblGrid>
              <a:tr h="55904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HTh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83173"/>
                  </a:ext>
                </a:extLst>
              </a:tr>
              <a:tr h="190978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2303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755652" y="5225180"/>
            <a:ext cx="763270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700" dirty="0"/>
              <a:t>two million, eight thousand, five hundred and forty-five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56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464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188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372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280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8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96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300452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5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1159152" y="2574653"/>
            <a:ext cx="277970" cy="629165"/>
            <a:chOff x="3541406" y="2549015"/>
            <a:chExt cx="277970" cy="629165"/>
          </a:xfrm>
        </p:grpSpPr>
        <p:sp>
          <p:nvSpPr>
            <p:cNvPr id="121" name="Oval 120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634767" y="2574653"/>
            <a:ext cx="278640" cy="986912"/>
            <a:chOff x="3541406" y="2549015"/>
            <a:chExt cx="278640" cy="986912"/>
          </a:xfrm>
        </p:grpSpPr>
        <p:sp>
          <p:nvSpPr>
            <p:cNvPr id="48" name="Oval 47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/>
            <p:cNvSpPr/>
            <p:nvPr/>
          </p:nvSpPr>
          <p:spPr>
            <a:xfrm>
              <a:off x="3542076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28339" y="2574653"/>
            <a:ext cx="278640" cy="1742536"/>
            <a:chOff x="3134978" y="2549015"/>
            <a:chExt cx="278640" cy="1742536"/>
          </a:xfrm>
        </p:grpSpPr>
        <p:sp>
          <p:nvSpPr>
            <p:cNvPr id="53" name="Oval 52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513060" y="2574653"/>
            <a:ext cx="278640" cy="1742536"/>
            <a:chOff x="3134978" y="2549015"/>
            <a:chExt cx="278640" cy="1742536"/>
          </a:xfrm>
        </p:grpSpPr>
        <p:sp>
          <p:nvSpPr>
            <p:cNvPr id="59" name="Oval 58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14280" y="2574653"/>
            <a:ext cx="278640" cy="1344659"/>
            <a:chOff x="3134978" y="2549015"/>
            <a:chExt cx="278640" cy="1344659"/>
          </a:xfrm>
        </p:grpSpPr>
        <p:sp>
          <p:nvSpPr>
            <p:cNvPr id="65" name="Oval 64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705081" y="2574653"/>
            <a:ext cx="278640" cy="1742536"/>
            <a:chOff x="3134978" y="2549015"/>
            <a:chExt cx="278640" cy="1742536"/>
          </a:xfrm>
        </p:grpSpPr>
        <p:sp>
          <p:nvSpPr>
            <p:cNvPr id="71" name="Oval 70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057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5000" dirty="0">
                <a:solidFill>
                  <a:schemeClr val="bg1"/>
                </a:solidFill>
                <a:latin typeface="+mn-lt"/>
              </a:rPr>
              <a:t>What is the number?</a:t>
            </a:r>
          </a:p>
        </p:txBody>
      </p:sp>
      <p:sp>
        <p:nvSpPr>
          <p:cNvPr id="2" name="Answer"/>
          <p:cNvSpPr/>
          <p:nvPr/>
        </p:nvSpPr>
        <p:spPr>
          <a:xfrm>
            <a:off x="2589291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</a:t>
            </a:r>
          </a:p>
        </p:txBody>
      </p:sp>
      <p:sp>
        <p:nvSpPr>
          <p:cNvPr id="9" name="Words"/>
          <p:cNvSpPr/>
          <p:nvPr/>
        </p:nvSpPr>
        <p:spPr>
          <a:xfrm>
            <a:off x="4742507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Words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5650" y="1942629"/>
          <a:ext cx="7632702" cy="2468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386">
                  <a:extLst>
                    <a:ext uri="{9D8B030D-6E8A-4147-A177-3AD203B41FA5}">
                      <a16:colId xmlns:a16="http://schemas.microsoft.com/office/drawing/2014/main" val="363750240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00620706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978716500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75174583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75352251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2491222811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113473179"/>
                    </a:ext>
                  </a:extLst>
                </a:gridCol>
              </a:tblGrid>
              <a:tr h="55904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HTh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83173"/>
                  </a:ext>
                </a:extLst>
              </a:tr>
              <a:tr h="190978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2303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755652" y="5225180"/>
            <a:ext cx="763270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700" dirty="0"/>
              <a:t>two million, nine hundred and ninety-seven thousand and twenty-nine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56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464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188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372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9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280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96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300452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9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1159152" y="2574653"/>
            <a:ext cx="277970" cy="629165"/>
            <a:chOff x="3541406" y="2549015"/>
            <a:chExt cx="277970" cy="629165"/>
          </a:xfrm>
        </p:grpSpPr>
        <p:sp>
          <p:nvSpPr>
            <p:cNvPr id="121" name="Oval 120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634767" y="2574653"/>
            <a:ext cx="277970" cy="629165"/>
            <a:chOff x="3541406" y="2549015"/>
            <a:chExt cx="277970" cy="629165"/>
          </a:xfrm>
        </p:grpSpPr>
        <p:sp>
          <p:nvSpPr>
            <p:cNvPr id="48" name="Oval 47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28339" y="2574653"/>
            <a:ext cx="278640" cy="1742536"/>
            <a:chOff x="3134978" y="2549015"/>
            <a:chExt cx="278640" cy="1742536"/>
          </a:xfrm>
        </p:grpSpPr>
        <p:sp>
          <p:nvSpPr>
            <p:cNvPr id="53" name="Oval 52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541406" y="2574653"/>
            <a:ext cx="278640" cy="1344659"/>
            <a:chOff x="3541406" y="2549015"/>
            <a:chExt cx="278640" cy="1344659"/>
          </a:xfrm>
        </p:grpSpPr>
        <p:sp>
          <p:nvSpPr>
            <p:cNvPr id="69" name="Oval 68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/>
            <p:cNvSpPr/>
            <p:nvPr/>
          </p:nvSpPr>
          <p:spPr>
            <a:xfrm>
              <a:off x="3542076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/>
            <p:cNvSpPr/>
            <p:nvPr/>
          </p:nvSpPr>
          <p:spPr>
            <a:xfrm>
              <a:off x="3541406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134978" y="2574653"/>
            <a:ext cx="278640" cy="1742536"/>
            <a:chOff x="3134978" y="2549015"/>
            <a:chExt cx="278640" cy="1742536"/>
          </a:xfrm>
        </p:grpSpPr>
        <p:sp>
          <p:nvSpPr>
            <p:cNvPr id="80" name="Oval 79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448643" y="2574653"/>
            <a:ext cx="278640" cy="1344659"/>
            <a:chOff x="3541406" y="2549015"/>
            <a:chExt cx="278640" cy="1344659"/>
          </a:xfrm>
        </p:grpSpPr>
        <p:sp>
          <p:nvSpPr>
            <p:cNvPr id="86" name="Oval 85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/>
            <p:cNvSpPr/>
            <p:nvPr/>
          </p:nvSpPr>
          <p:spPr>
            <a:xfrm>
              <a:off x="3542076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/>
            <p:cNvSpPr/>
            <p:nvPr/>
          </p:nvSpPr>
          <p:spPr>
            <a:xfrm>
              <a:off x="3541406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042215" y="2574653"/>
            <a:ext cx="278640" cy="1742536"/>
            <a:chOff x="3134978" y="2549015"/>
            <a:chExt cx="278640" cy="1742536"/>
          </a:xfrm>
        </p:grpSpPr>
        <p:sp>
          <p:nvSpPr>
            <p:cNvPr id="91" name="Oval 90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614615" y="2574653"/>
            <a:ext cx="277970" cy="629165"/>
            <a:chOff x="3541406" y="2549015"/>
            <a:chExt cx="277970" cy="629165"/>
          </a:xfrm>
        </p:grpSpPr>
        <p:sp>
          <p:nvSpPr>
            <p:cNvPr id="97" name="Oval 96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906497" y="2574653"/>
            <a:ext cx="278640" cy="1344659"/>
            <a:chOff x="3541406" y="2549015"/>
            <a:chExt cx="278640" cy="1344659"/>
          </a:xfrm>
        </p:grpSpPr>
        <p:sp>
          <p:nvSpPr>
            <p:cNvPr id="100" name="Oval 99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>
              <a:off x="3542076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/>
            <p:cNvSpPr/>
            <p:nvPr/>
          </p:nvSpPr>
          <p:spPr>
            <a:xfrm>
              <a:off x="3541406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500069" y="2574653"/>
            <a:ext cx="278640" cy="1742536"/>
            <a:chOff x="3134978" y="2549015"/>
            <a:chExt cx="278640" cy="1742536"/>
          </a:xfrm>
        </p:grpSpPr>
        <p:sp>
          <p:nvSpPr>
            <p:cNvPr id="105" name="Oval 104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6542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5000" dirty="0">
                <a:solidFill>
                  <a:schemeClr val="bg1"/>
                </a:solidFill>
                <a:latin typeface="+mn-lt"/>
              </a:rPr>
              <a:t>What is the number?</a:t>
            </a:r>
          </a:p>
        </p:txBody>
      </p:sp>
      <p:sp>
        <p:nvSpPr>
          <p:cNvPr id="2" name="Answer"/>
          <p:cNvSpPr/>
          <p:nvPr/>
        </p:nvSpPr>
        <p:spPr>
          <a:xfrm>
            <a:off x="2589291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</a:t>
            </a:r>
          </a:p>
        </p:txBody>
      </p:sp>
      <p:sp>
        <p:nvSpPr>
          <p:cNvPr id="9" name="Words"/>
          <p:cNvSpPr/>
          <p:nvPr/>
        </p:nvSpPr>
        <p:spPr>
          <a:xfrm>
            <a:off x="4742507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Words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5650" y="1942629"/>
          <a:ext cx="7632702" cy="2468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386">
                  <a:extLst>
                    <a:ext uri="{9D8B030D-6E8A-4147-A177-3AD203B41FA5}">
                      <a16:colId xmlns:a16="http://schemas.microsoft.com/office/drawing/2014/main" val="363750240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00620706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978716500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75174583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75352251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2491222811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113473179"/>
                    </a:ext>
                  </a:extLst>
                </a:gridCol>
              </a:tblGrid>
              <a:tr h="55904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HTh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83173"/>
                  </a:ext>
                </a:extLst>
              </a:tr>
              <a:tr h="190978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2303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755652" y="5225180"/>
            <a:ext cx="763270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700" dirty="0"/>
              <a:t>five million, two hundred and three thousand and forty-eight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56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464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188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372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280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9651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300452" y="441145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8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251415" y="2574653"/>
            <a:ext cx="277970" cy="629165"/>
            <a:chOff x="3541406" y="2549015"/>
            <a:chExt cx="277970" cy="629165"/>
          </a:xfrm>
        </p:grpSpPr>
        <p:sp>
          <p:nvSpPr>
            <p:cNvPr id="48" name="Oval 47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432680" y="2574653"/>
            <a:ext cx="278640" cy="986912"/>
            <a:chOff x="3134978" y="2549015"/>
            <a:chExt cx="278640" cy="986912"/>
          </a:xfrm>
        </p:grpSpPr>
        <p:sp>
          <p:nvSpPr>
            <p:cNvPr id="53" name="Oval 52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611116" y="2574653"/>
            <a:ext cx="278640" cy="1344659"/>
            <a:chOff x="3541406" y="2549015"/>
            <a:chExt cx="278640" cy="1344659"/>
          </a:xfrm>
        </p:grpSpPr>
        <p:sp>
          <p:nvSpPr>
            <p:cNvPr id="69" name="Oval 68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/>
            <p:cNvSpPr/>
            <p:nvPr/>
          </p:nvSpPr>
          <p:spPr>
            <a:xfrm>
              <a:off x="3542076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/>
            <p:cNvSpPr/>
            <p:nvPr/>
          </p:nvSpPr>
          <p:spPr>
            <a:xfrm>
              <a:off x="3541406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906497" y="2574653"/>
            <a:ext cx="278640" cy="986912"/>
            <a:chOff x="3541406" y="2549015"/>
            <a:chExt cx="278640" cy="986912"/>
          </a:xfrm>
        </p:grpSpPr>
        <p:sp>
          <p:nvSpPr>
            <p:cNvPr id="100" name="Oval 99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>
              <a:off x="3542076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500069" y="2574653"/>
            <a:ext cx="278640" cy="1742536"/>
            <a:chOff x="3134978" y="2549015"/>
            <a:chExt cx="278640" cy="1742536"/>
          </a:xfrm>
        </p:grpSpPr>
        <p:sp>
          <p:nvSpPr>
            <p:cNvPr id="105" name="Oval 104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160280" y="2574653"/>
            <a:ext cx="278640" cy="1742536"/>
            <a:chOff x="3134978" y="2549015"/>
            <a:chExt cx="278640" cy="1742536"/>
          </a:xfrm>
        </p:grpSpPr>
        <p:sp>
          <p:nvSpPr>
            <p:cNvPr id="64" name="Oval 63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8366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5000" dirty="0">
                <a:solidFill>
                  <a:schemeClr val="bg1"/>
                </a:solidFill>
                <a:latin typeface="+mn-lt"/>
              </a:rPr>
              <a:t>How much is a thousand?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650" y="2015293"/>
            <a:ext cx="76327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dirty="0"/>
              <a:t>A </a:t>
            </a:r>
            <a:r>
              <a:rPr lang="en-GB" b="1" dirty="0"/>
              <a:t>thousand</a:t>
            </a:r>
            <a:r>
              <a:rPr lang="en-GB" dirty="0"/>
              <a:t> is </a:t>
            </a:r>
            <a:r>
              <a:rPr lang="en-GB" b="1" dirty="0"/>
              <a:t>ten hundreds</a:t>
            </a:r>
            <a:r>
              <a:rPr lang="en-GB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3429000"/>
            <a:ext cx="2198485" cy="219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05" y="2705254"/>
            <a:ext cx="2920245" cy="29217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28497" y="4066335"/>
            <a:ext cx="256233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6000" b="1" dirty="0">
                <a:solidFill>
                  <a:srgbClr val="F15A24"/>
                </a:solidFill>
              </a:rPr>
              <a:t>× 10 =  </a:t>
            </a:r>
          </a:p>
        </p:txBody>
      </p:sp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4700" dirty="0">
                <a:solidFill>
                  <a:schemeClr val="bg1"/>
                </a:solidFill>
                <a:latin typeface="+mn-lt"/>
              </a:rPr>
              <a:t>How much is ten thousand?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650" y="2015293"/>
            <a:ext cx="76327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b="1" dirty="0"/>
              <a:t>Ten thousand </a:t>
            </a:r>
            <a:r>
              <a:rPr lang="en-GB" dirty="0"/>
              <a:t>is </a:t>
            </a:r>
            <a:r>
              <a:rPr lang="en-GB" b="1" dirty="0"/>
              <a:t>ten thousands</a:t>
            </a:r>
            <a:r>
              <a:rPr lang="en-GB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39" y="2705254"/>
            <a:ext cx="2920245" cy="29217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91251" y="3627518"/>
            <a:ext cx="1861579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7000" b="1" dirty="0">
                <a:solidFill>
                  <a:srgbClr val="F15A24"/>
                </a:solidFill>
              </a:rPr>
              <a:t>× 10 </a:t>
            </a:r>
          </a:p>
        </p:txBody>
      </p:sp>
    </p:spTree>
    <p:extLst>
      <p:ext uri="{BB962C8B-B14F-4D97-AF65-F5344CB8AC3E}">
        <p14:creationId xmlns:p14="http://schemas.microsoft.com/office/powerpoint/2010/main" val="22520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3800" dirty="0">
                <a:solidFill>
                  <a:schemeClr val="bg1"/>
                </a:solidFill>
                <a:latin typeface="+mn-lt"/>
              </a:rPr>
              <a:t>How much is a hundred thousand?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650" y="2015293"/>
            <a:ext cx="76327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dirty="0"/>
              <a:t>A </a:t>
            </a:r>
            <a:r>
              <a:rPr lang="en-GB" b="1" dirty="0"/>
              <a:t>hundred thousand </a:t>
            </a:r>
            <a:r>
              <a:rPr lang="en-GB" dirty="0"/>
              <a:t>is </a:t>
            </a:r>
            <a:r>
              <a:rPr lang="en-GB" b="1" dirty="0"/>
              <a:t>one hundred thousands</a:t>
            </a:r>
            <a:r>
              <a:rPr lang="en-GB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86" y="2705254"/>
            <a:ext cx="2920245" cy="29217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59618" y="3627518"/>
            <a:ext cx="230596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7000" b="1" dirty="0">
                <a:solidFill>
                  <a:srgbClr val="F15A24"/>
                </a:solidFill>
              </a:rPr>
              <a:t>× 100 </a:t>
            </a:r>
          </a:p>
        </p:txBody>
      </p:sp>
    </p:spTree>
    <p:extLst>
      <p:ext uri="{BB962C8B-B14F-4D97-AF65-F5344CB8AC3E}">
        <p14:creationId xmlns:p14="http://schemas.microsoft.com/office/powerpoint/2010/main" val="135676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5000" dirty="0">
                <a:solidFill>
                  <a:schemeClr val="bg1"/>
                </a:solidFill>
                <a:latin typeface="+mn-lt"/>
              </a:rPr>
              <a:t>How much is a million?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650" y="2015293"/>
            <a:ext cx="76327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dirty="0"/>
              <a:t>A </a:t>
            </a:r>
            <a:r>
              <a:rPr lang="en-GB" b="1" dirty="0"/>
              <a:t>million</a:t>
            </a:r>
            <a:r>
              <a:rPr lang="en-GB" dirty="0"/>
              <a:t> is </a:t>
            </a:r>
            <a:r>
              <a:rPr lang="en-GB" b="1" dirty="0"/>
              <a:t>one thousand thousands</a:t>
            </a:r>
            <a:r>
              <a:rPr lang="en-GB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27" y="2705254"/>
            <a:ext cx="2920245" cy="29217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59618" y="3627518"/>
            <a:ext cx="2861436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7000" b="1" dirty="0">
                <a:solidFill>
                  <a:srgbClr val="F15A24"/>
                </a:solidFill>
              </a:rPr>
              <a:t>× 1000 </a:t>
            </a:r>
          </a:p>
        </p:txBody>
      </p:sp>
    </p:spTree>
    <p:extLst>
      <p:ext uri="{BB962C8B-B14F-4D97-AF65-F5344CB8AC3E}">
        <p14:creationId xmlns:p14="http://schemas.microsoft.com/office/powerpoint/2010/main" val="138838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5000" dirty="0">
                <a:solidFill>
                  <a:schemeClr val="bg1"/>
                </a:solidFill>
                <a:latin typeface="+mn-lt"/>
              </a:rPr>
              <a:t>What is the number?</a:t>
            </a:r>
          </a:p>
        </p:txBody>
      </p:sp>
      <p:sp>
        <p:nvSpPr>
          <p:cNvPr id="2" name="Answer"/>
          <p:cNvSpPr/>
          <p:nvPr/>
        </p:nvSpPr>
        <p:spPr>
          <a:xfrm>
            <a:off x="2589291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</a:t>
            </a:r>
          </a:p>
        </p:txBody>
      </p:sp>
      <p:sp>
        <p:nvSpPr>
          <p:cNvPr id="9" name="Words"/>
          <p:cNvSpPr/>
          <p:nvPr/>
        </p:nvSpPr>
        <p:spPr>
          <a:xfrm>
            <a:off x="4742507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Words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3502"/>
              </p:ext>
            </p:extLst>
          </p:nvPr>
        </p:nvGraphicFramePr>
        <p:xfrm>
          <a:off x="755650" y="1922021"/>
          <a:ext cx="7632702" cy="2468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386">
                  <a:extLst>
                    <a:ext uri="{9D8B030D-6E8A-4147-A177-3AD203B41FA5}">
                      <a16:colId xmlns:a16="http://schemas.microsoft.com/office/drawing/2014/main" val="363750240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00620706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978716500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75174583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75352251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2491222811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113473179"/>
                    </a:ext>
                  </a:extLst>
                </a:gridCol>
              </a:tblGrid>
              <a:tr h="55904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HTh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83173"/>
                  </a:ext>
                </a:extLst>
              </a:tr>
              <a:tr h="190978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23034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1100065" y="2690635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100065" y="3244299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2194717" y="2690635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2194717" y="3244299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194717" y="3797962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3296498" y="2690635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4360459" y="2690635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4360459" y="3244299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5447851" y="2690635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5447851" y="3244299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6561988" y="2690635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7648071" y="2690635"/>
            <a:ext cx="394574" cy="39457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755652" y="5219470"/>
            <a:ext cx="76327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dirty="0"/>
              <a:t>two million, three hundred and twelve thousand, two hundred and eleven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5651" y="4390850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46451" y="4390850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18851" y="4390850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37251" y="4390850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28051" y="4390850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9651" y="4390850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300452" y="4390850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657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5000" dirty="0">
                <a:solidFill>
                  <a:schemeClr val="bg1"/>
                </a:solidFill>
                <a:latin typeface="+mn-lt"/>
              </a:rPr>
              <a:t>What is the number?</a:t>
            </a:r>
          </a:p>
        </p:txBody>
      </p:sp>
      <p:sp>
        <p:nvSpPr>
          <p:cNvPr id="2" name="Answer"/>
          <p:cNvSpPr/>
          <p:nvPr/>
        </p:nvSpPr>
        <p:spPr>
          <a:xfrm>
            <a:off x="2589291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</a:t>
            </a:r>
          </a:p>
        </p:txBody>
      </p:sp>
      <p:sp>
        <p:nvSpPr>
          <p:cNvPr id="9" name="Words"/>
          <p:cNvSpPr/>
          <p:nvPr/>
        </p:nvSpPr>
        <p:spPr>
          <a:xfrm>
            <a:off x="4742507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Words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921034"/>
              </p:ext>
            </p:extLst>
          </p:nvPr>
        </p:nvGraphicFramePr>
        <p:xfrm>
          <a:off x="755650" y="1818785"/>
          <a:ext cx="7632702" cy="2468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386">
                  <a:extLst>
                    <a:ext uri="{9D8B030D-6E8A-4147-A177-3AD203B41FA5}">
                      <a16:colId xmlns:a16="http://schemas.microsoft.com/office/drawing/2014/main" val="363750240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00620706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978716500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75174583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75352251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2491222811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113473179"/>
                    </a:ext>
                  </a:extLst>
                </a:gridCol>
              </a:tblGrid>
              <a:tr h="55904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HTh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83173"/>
                  </a:ext>
                </a:extLst>
              </a:tr>
              <a:tr h="190978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2303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755652" y="5075183"/>
            <a:ext cx="76327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700" dirty="0"/>
              <a:t>three million, four hundred and </a:t>
            </a:r>
            <a:br>
              <a:rPr lang="en-GB" sz="1700" dirty="0"/>
            </a:br>
            <a:r>
              <a:rPr lang="en-GB" sz="1700" dirty="0"/>
              <a:t>twenty-three thousand, one hundred and twenty-four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5651" y="4287614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46451" y="4287614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18851" y="4287614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37251" y="4287614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28051" y="4287614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9651" y="4287614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300452" y="4287614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4</a:t>
            </a:r>
          </a:p>
        </p:txBody>
      </p:sp>
      <p:sp>
        <p:nvSpPr>
          <p:cNvPr id="27" name="Oval 26"/>
          <p:cNvSpPr/>
          <p:nvPr/>
        </p:nvSpPr>
        <p:spPr>
          <a:xfrm>
            <a:off x="1123397" y="2506285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1123397" y="2954983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123397" y="3403681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2216635" y="2506285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2216635" y="2954983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2216635" y="3403681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2216635" y="3852378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3309873" y="2506285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3309873" y="2954983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4403111" y="2506285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4403111" y="2954983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4403111" y="3403681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5496349" y="2506285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6589587" y="2506285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6589587" y="2954983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7682824" y="2506285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7682824" y="2954983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7682824" y="3403681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7682824" y="3852378"/>
            <a:ext cx="323154" cy="323154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5000" dirty="0">
                <a:solidFill>
                  <a:schemeClr val="bg1"/>
                </a:solidFill>
                <a:latin typeface="+mn-lt"/>
              </a:rPr>
              <a:t>What is the number?</a:t>
            </a:r>
          </a:p>
        </p:txBody>
      </p:sp>
      <p:sp>
        <p:nvSpPr>
          <p:cNvPr id="2" name="Answer"/>
          <p:cNvSpPr/>
          <p:nvPr/>
        </p:nvSpPr>
        <p:spPr>
          <a:xfrm>
            <a:off x="2589291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</a:t>
            </a:r>
          </a:p>
        </p:txBody>
      </p:sp>
      <p:sp>
        <p:nvSpPr>
          <p:cNvPr id="9" name="Words"/>
          <p:cNvSpPr/>
          <p:nvPr/>
        </p:nvSpPr>
        <p:spPr>
          <a:xfrm>
            <a:off x="4742507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Words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492353"/>
              </p:ext>
            </p:extLst>
          </p:nvPr>
        </p:nvGraphicFramePr>
        <p:xfrm>
          <a:off x="755650" y="1899899"/>
          <a:ext cx="7632702" cy="2468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386">
                  <a:extLst>
                    <a:ext uri="{9D8B030D-6E8A-4147-A177-3AD203B41FA5}">
                      <a16:colId xmlns:a16="http://schemas.microsoft.com/office/drawing/2014/main" val="363750240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00620706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978716500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75174583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75352251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2491222811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113473179"/>
                    </a:ext>
                  </a:extLst>
                </a:gridCol>
              </a:tblGrid>
              <a:tr h="55904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HTh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83173"/>
                  </a:ext>
                </a:extLst>
              </a:tr>
              <a:tr h="190978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2303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755652" y="5214505"/>
            <a:ext cx="763270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700" dirty="0"/>
              <a:t>one million, four hundred and fifty-four thousand, five hundred and thirty-five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5651" y="436872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46451" y="436872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18851" y="436872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37251" y="436872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28051" y="436872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9651" y="436872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300452" y="436872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5</a:t>
            </a:r>
          </a:p>
        </p:txBody>
      </p:sp>
      <p:sp>
        <p:nvSpPr>
          <p:cNvPr id="34" name="Oval 33"/>
          <p:cNvSpPr/>
          <p:nvPr/>
        </p:nvSpPr>
        <p:spPr>
          <a:xfrm>
            <a:off x="1157581" y="2549015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2248831" y="2549015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2248831" y="2900210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2249501" y="3257957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2248831" y="3615704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3340081" y="2549015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/>
          <p:cNvSpPr/>
          <p:nvPr/>
        </p:nvSpPr>
        <p:spPr>
          <a:xfrm>
            <a:off x="3340081" y="2900210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/>
          <p:cNvSpPr/>
          <p:nvPr/>
        </p:nvSpPr>
        <p:spPr>
          <a:xfrm>
            <a:off x="3340751" y="3257957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3340081" y="3615704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3340081" y="4013581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4431331" y="2549015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4431331" y="2900210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4432001" y="3257957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4431331" y="3615704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522581" y="2549015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/>
          <p:cNvSpPr/>
          <p:nvPr/>
        </p:nvSpPr>
        <p:spPr>
          <a:xfrm>
            <a:off x="5522581" y="2900210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l 83"/>
          <p:cNvSpPr/>
          <p:nvPr/>
        </p:nvSpPr>
        <p:spPr>
          <a:xfrm>
            <a:off x="5523251" y="3257957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l 84"/>
          <p:cNvSpPr/>
          <p:nvPr/>
        </p:nvSpPr>
        <p:spPr>
          <a:xfrm>
            <a:off x="5522581" y="3615704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5522581" y="4013581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6613831" y="2549015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6613831" y="2900210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6614501" y="3257957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7705081" y="2549015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/>
          <p:cNvSpPr/>
          <p:nvPr/>
        </p:nvSpPr>
        <p:spPr>
          <a:xfrm>
            <a:off x="7705081" y="2900210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/>
          <p:cNvSpPr/>
          <p:nvPr/>
        </p:nvSpPr>
        <p:spPr>
          <a:xfrm>
            <a:off x="7705751" y="3257957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/>
          <p:cNvSpPr/>
          <p:nvPr/>
        </p:nvSpPr>
        <p:spPr>
          <a:xfrm>
            <a:off x="7705081" y="3615704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/>
          <p:cNvSpPr/>
          <p:nvPr/>
        </p:nvSpPr>
        <p:spPr>
          <a:xfrm>
            <a:off x="7705081" y="4013581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/>
          <p:cNvSpPr>
            <a:spLocks noGrp="1"/>
          </p:cNvSpPr>
          <p:nvPr>
            <p:ph type="title"/>
          </p:nvPr>
        </p:nvSpPr>
        <p:spPr>
          <a:xfrm>
            <a:off x="443413" y="629897"/>
            <a:ext cx="8245684" cy="994306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/>
          <a:lstStyle/>
          <a:p>
            <a:r>
              <a:rPr lang="en-GB" sz="5000" dirty="0">
                <a:solidFill>
                  <a:schemeClr val="bg1"/>
                </a:solidFill>
                <a:latin typeface="+mn-lt"/>
              </a:rPr>
              <a:t>What is the number?</a:t>
            </a:r>
          </a:p>
        </p:txBody>
      </p:sp>
      <p:sp>
        <p:nvSpPr>
          <p:cNvPr id="2" name="Answer"/>
          <p:cNvSpPr/>
          <p:nvPr/>
        </p:nvSpPr>
        <p:spPr>
          <a:xfrm>
            <a:off x="2589291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</a:t>
            </a:r>
          </a:p>
        </p:txBody>
      </p:sp>
      <p:sp>
        <p:nvSpPr>
          <p:cNvPr id="9" name="Words"/>
          <p:cNvSpPr/>
          <p:nvPr/>
        </p:nvSpPr>
        <p:spPr>
          <a:xfrm>
            <a:off x="4742507" y="5694783"/>
            <a:ext cx="1819747" cy="524944"/>
          </a:xfrm>
          <a:prstGeom prst="rect">
            <a:avLst/>
          </a:prstGeom>
          <a:solidFill>
            <a:srgbClr val="F9B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Words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548018"/>
              </p:ext>
            </p:extLst>
          </p:nvPr>
        </p:nvGraphicFramePr>
        <p:xfrm>
          <a:off x="755650" y="1857169"/>
          <a:ext cx="7632702" cy="2468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386">
                  <a:extLst>
                    <a:ext uri="{9D8B030D-6E8A-4147-A177-3AD203B41FA5}">
                      <a16:colId xmlns:a16="http://schemas.microsoft.com/office/drawing/2014/main" val="363750240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00620706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1978716500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751745836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753522515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2491222811"/>
                    </a:ext>
                  </a:extLst>
                </a:gridCol>
                <a:gridCol w="1090386">
                  <a:extLst>
                    <a:ext uri="{9D8B030D-6E8A-4147-A177-3AD203B41FA5}">
                      <a16:colId xmlns:a16="http://schemas.microsoft.com/office/drawing/2014/main" val="3113473179"/>
                    </a:ext>
                  </a:extLst>
                </a:gridCol>
              </a:tblGrid>
              <a:tr h="55904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HTh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B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83173"/>
                  </a:ext>
                </a:extLst>
              </a:tr>
              <a:tr h="190978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23034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755652" y="5096298"/>
            <a:ext cx="76327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700" dirty="0"/>
              <a:t>four million, three hundred and ninety-five thousand, eight hundred and seventy-six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5651" y="432599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46451" y="432599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18851" y="432599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8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37251" y="432599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9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28051" y="432599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9651" y="432599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300452" y="4325998"/>
            <a:ext cx="1087898" cy="6911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GB" sz="5000" b="1" dirty="0">
                <a:solidFill>
                  <a:srgbClr val="EB8634"/>
                </a:solidFill>
              </a:rPr>
              <a:t>6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541406" y="2489193"/>
            <a:ext cx="278640" cy="1344659"/>
            <a:chOff x="3541406" y="2549015"/>
            <a:chExt cx="278640" cy="1344659"/>
          </a:xfrm>
        </p:grpSpPr>
        <p:sp>
          <p:nvSpPr>
            <p:cNvPr id="57" name="Oval 56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/>
            <p:cNvSpPr/>
            <p:nvPr/>
          </p:nvSpPr>
          <p:spPr>
            <a:xfrm>
              <a:off x="3542076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/>
            <p:cNvSpPr/>
            <p:nvPr/>
          </p:nvSpPr>
          <p:spPr>
            <a:xfrm>
              <a:off x="3541406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34978" y="2489193"/>
            <a:ext cx="278640" cy="1742536"/>
            <a:chOff x="3134978" y="2549015"/>
            <a:chExt cx="278640" cy="1742536"/>
          </a:xfrm>
        </p:grpSpPr>
        <p:sp>
          <p:nvSpPr>
            <p:cNvPr id="66" name="Oval 65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56810" y="2508197"/>
            <a:ext cx="278640" cy="986912"/>
            <a:chOff x="2256810" y="2568019"/>
            <a:chExt cx="278640" cy="986912"/>
          </a:xfrm>
        </p:grpSpPr>
        <p:sp>
          <p:nvSpPr>
            <p:cNvPr id="47" name="Oval 46"/>
            <p:cNvSpPr/>
            <p:nvPr/>
          </p:nvSpPr>
          <p:spPr>
            <a:xfrm>
              <a:off x="2256810" y="2568019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/>
            <p:cNvSpPr/>
            <p:nvPr/>
          </p:nvSpPr>
          <p:spPr>
            <a:xfrm>
              <a:off x="2256810" y="291921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/>
            <p:cNvSpPr/>
            <p:nvPr/>
          </p:nvSpPr>
          <p:spPr>
            <a:xfrm>
              <a:off x="2257480" y="327696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53594" y="2508197"/>
            <a:ext cx="278640" cy="1344659"/>
            <a:chOff x="3693806" y="2701415"/>
            <a:chExt cx="278640" cy="1344659"/>
          </a:xfrm>
        </p:grpSpPr>
        <p:sp>
          <p:nvSpPr>
            <p:cNvPr id="51" name="Oval 50"/>
            <p:cNvSpPr/>
            <p:nvPr/>
          </p:nvSpPr>
          <p:spPr>
            <a:xfrm>
              <a:off x="3693806" y="27014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/>
            <p:cNvSpPr/>
            <p:nvPr/>
          </p:nvSpPr>
          <p:spPr>
            <a:xfrm>
              <a:off x="3693806" y="30526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/>
            <p:cNvSpPr/>
            <p:nvPr/>
          </p:nvSpPr>
          <p:spPr>
            <a:xfrm>
              <a:off x="3694476" y="34103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/>
            <p:cNvSpPr/>
            <p:nvPr/>
          </p:nvSpPr>
          <p:spPr>
            <a:xfrm>
              <a:off x="3693806" y="37681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432680" y="2508197"/>
            <a:ext cx="278640" cy="1742536"/>
            <a:chOff x="3134978" y="2549015"/>
            <a:chExt cx="278640" cy="1742536"/>
          </a:xfrm>
        </p:grpSpPr>
        <p:sp>
          <p:nvSpPr>
            <p:cNvPr id="56" name="Oval 55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717276" y="2508197"/>
            <a:ext cx="278640" cy="986912"/>
            <a:chOff x="3541406" y="2549015"/>
            <a:chExt cx="278640" cy="986912"/>
          </a:xfrm>
        </p:grpSpPr>
        <p:sp>
          <p:nvSpPr>
            <p:cNvPr id="123" name="Oval 122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/>
            <p:cNvSpPr/>
            <p:nvPr/>
          </p:nvSpPr>
          <p:spPr>
            <a:xfrm>
              <a:off x="3542076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310848" y="2508197"/>
            <a:ext cx="278640" cy="1742536"/>
            <a:chOff x="3134978" y="2549015"/>
            <a:chExt cx="278640" cy="1742536"/>
          </a:xfrm>
        </p:grpSpPr>
        <p:sp>
          <p:nvSpPr>
            <p:cNvPr id="128" name="Oval 127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812543" y="2508197"/>
            <a:ext cx="277970" cy="629165"/>
            <a:chOff x="3541406" y="2549015"/>
            <a:chExt cx="277970" cy="629165"/>
          </a:xfrm>
        </p:grpSpPr>
        <p:sp>
          <p:nvSpPr>
            <p:cNvPr id="134" name="Oval 133"/>
            <p:cNvSpPr/>
            <p:nvPr/>
          </p:nvSpPr>
          <p:spPr>
            <a:xfrm>
              <a:off x="3541406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/>
            <p:cNvSpPr/>
            <p:nvPr/>
          </p:nvSpPr>
          <p:spPr>
            <a:xfrm>
              <a:off x="3541406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406115" y="2508197"/>
            <a:ext cx="278640" cy="1742536"/>
            <a:chOff x="3134978" y="2549015"/>
            <a:chExt cx="278640" cy="1742536"/>
          </a:xfrm>
        </p:grpSpPr>
        <p:sp>
          <p:nvSpPr>
            <p:cNvPr id="137" name="Oval 136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43" name="Oval 142"/>
          <p:cNvSpPr/>
          <p:nvPr/>
        </p:nvSpPr>
        <p:spPr>
          <a:xfrm>
            <a:off x="7907169" y="2508197"/>
            <a:ext cx="277970" cy="277970"/>
          </a:xfrm>
          <a:prstGeom prst="ellipse">
            <a:avLst/>
          </a:prstGeom>
          <a:solidFill>
            <a:srgbClr val="EB8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5" name="Group 144"/>
          <p:cNvGrpSpPr/>
          <p:nvPr/>
        </p:nvGrpSpPr>
        <p:grpSpPr>
          <a:xfrm>
            <a:off x="7500741" y="2508197"/>
            <a:ext cx="278640" cy="1742536"/>
            <a:chOff x="3134978" y="2549015"/>
            <a:chExt cx="278640" cy="1742536"/>
          </a:xfrm>
        </p:grpSpPr>
        <p:sp>
          <p:nvSpPr>
            <p:cNvPr id="146" name="Oval 145"/>
            <p:cNvSpPr/>
            <p:nvPr/>
          </p:nvSpPr>
          <p:spPr>
            <a:xfrm>
              <a:off x="3134978" y="2549015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/>
            <p:cNvSpPr/>
            <p:nvPr/>
          </p:nvSpPr>
          <p:spPr>
            <a:xfrm>
              <a:off x="3134978" y="2900210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/>
            <p:cNvSpPr/>
            <p:nvPr/>
          </p:nvSpPr>
          <p:spPr>
            <a:xfrm>
              <a:off x="3135648" y="3257957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/>
            <p:cNvSpPr/>
            <p:nvPr/>
          </p:nvSpPr>
          <p:spPr>
            <a:xfrm>
              <a:off x="3134978" y="3615704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/>
            <p:cNvSpPr/>
            <p:nvPr/>
          </p:nvSpPr>
          <p:spPr>
            <a:xfrm>
              <a:off x="3134978" y="4013581"/>
              <a:ext cx="277970" cy="277970"/>
            </a:xfrm>
            <a:prstGeom prst="ellipse">
              <a:avLst/>
            </a:prstGeom>
            <a:solidFill>
              <a:srgbClr val="EB8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0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werPoint Guidance.pptx" id="{34442D15-F5BB-4F73-9606-C8812E688AB8}" vid="{28CC8FB8-836C-49DA-A823-EC8BE3E520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221</TotalTime>
  <Words>314</Words>
  <Application>Microsoft Office PowerPoint</Application>
  <PresentationFormat>On-screen Show (4:3)</PresentationFormat>
  <Paragraphs>156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Twinkl</vt:lpstr>
      <vt:lpstr>Calibri</vt:lpstr>
      <vt:lpstr>Arial</vt:lpstr>
      <vt:lpstr>Office Theme</vt:lpstr>
      <vt:lpstr>PowerPoint Presentation</vt:lpstr>
      <vt:lpstr>How much is a thousand?</vt:lpstr>
      <vt:lpstr>How much is ten thousand?</vt:lpstr>
      <vt:lpstr>How much is a hundred thousand?</vt:lpstr>
      <vt:lpstr>How much is a million?</vt:lpstr>
      <vt:lpstr>What is the number?</vt:lpstr>
      <vt:lpstr>What is the number?</vt:lpstr>
      <vt:lpstr>What is the number?</vt:lpstr>
      <vt:lpstr>What is the number?</vt:lpstr>
      <vt:lpstr>What is the number?</vt:lpstr>
      <vt:lpstr>What is the number?</vt:lpstr>
      <vt:lpstr>What is the number?</vt:lpstr>
      <vt:lpstr>What is the number?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Monteith</dc:creator>
  <cp:lastModifiedBy>Joshua Monteith</cp:lastModifiedBy>
  <cp:revision>12</cp:revision>
  <dcterms:created xsi:type="dcterms:W3CDTF">2020-02-24T12:24:55Z</dcterms:created>
  <dcterms:modified xsi:type="dcterms:W3CDTF">2020-02-25T08:57:12Z</dcterms:modified>
</cp:coreProperties>
</file>